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0" r:id="rId2"/>
    <p:sldId id="273" r:id="rId3"/>
    <p:sldId id="322" r:id="rId4"/>
    <p:sldId id="315" r:id="rId5"/>
    <p:sldId id="323" r:id="rId6"/>
    <p:sldId id="299" r:id="rId7"/>
    <p:sldId id="294" r:id="rId8"/>
    <p:sldId id="319" r:id="rId9"/>
    <p:sldId id="295" r:id="rId10"/>
    <p:sldId id="312" r:id="rId11"/>
    <p:sldId id="313" r:id="rId12"/>
    <p:sldId id="305" r:id="rId13"/>
    <p:sldId id="306" r:id="rId14"/>
    <p:sldId id="309" r:id="rId15"/>
    <p:sldId id="296" r:id="rId16"/>
    <p:sldId id="303" r:id="rId17"/>
    <p:sldId id="304" r:id="rId18"/>
    <p:sldId id="260" r:id="rId19"/>
    <p:sldId id="324" r:id="rId20"/>
    <p:sldId id="263" r:id="rId21"/>
    <p:sldId id="264" r:id="rId22"/>
    <p:sldId id="274" r:id="rId23"/>
    <p:sldId id="27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CCCCFF"/>
    <a:srgbClr val="E29ED8"/>
    <a:srgbClr val="00FF00"/>
    <a:srgbClr val="272D31"/>
    <a:srgbClr val="FBB100"/>
    <a:srgbClr val="F74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5" autoAdjust="0"/>
    <p:restoredTop sz="94620" autoAdjust="0"/>
  </p:normalViewPr>
  <p:slideViewPr>
    <p:cSldViewPr snapToGrid="0">
      <p:cViewPr varScale="1">
        <p:scale>
          <a:sx n="103" d="100"/>
          <a:sy n="103" d="100"/>
        </p:scale>
        <p:origin x="50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75EB-5319-447E-8742-68FE1ECBB5C7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94D14-F6CD-4BDD-8ACB-3F4B1F12C0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9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508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827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1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9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66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3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985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00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945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279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7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7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291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776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52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61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2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9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81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08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71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83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94D14-F6CD-4BDD-8ACB-3F4B1F12C0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8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EBEB9-5747-4919-96B7-526E6579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74200-08EA-4887-99AE-E6C25F24E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FF87CC-0D34-47F0-828B-75E6C889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A2A95-FD2D-418C-B866-FE32E64E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CA028A-C03A-422D-8B9D-FE832852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4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47666-AF26-41AB-8557-88B36E11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D93352-6F7F-4B8A-8FD7-9DB3CDE85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18D41D-7E70-4555-BD4E-B57081BF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9B430-57FC-4552-8CF8-6F90DD28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B978A8-B1C6-411A-BCEF-A9C8657E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1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F6A573-44AF-41E7-B8AB-AEF93C52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0CB799-96E7-4728-91B5-4242BEEA2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CAC0A-2E0B-4631-BF38-06817ED6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9A6766-00AF-4B59-ADD4-E95072DC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C0397-2B54-4A8E-9C22-22450096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6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6BE1A-B823-4024-8536-4C784D32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D1EAF-D275-4B02-8E69-7D7B9B66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6DF839-6AE7-4F88-A0CD-6F386851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2127C-2A61-4110-9503-ABBD7E8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C838FA-ECBA-4496-B356-21666D7E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D23B6-0B2C-41B5-B1D5-1B07B439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580C18-F262-4A9C-94DC-894EF2BD9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49C8C3-4E10-45FA-8CC1-27411D76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CC37EB-6071-4769-9859-C6B4B00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B99FCD-79C5-47CA-8F34-CE12B7E6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19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8ED16-154A-49E2-9917-4BD7D35A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ECA3CE-4F5B-4E05-BF7A-B1A27987A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7A50F3-E0AE-4076-90F7-6E98685D6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3DBF2-C6C7-4DAA-A58C-387AD061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9DFD9F-A50B-4C75-A502-08831EAA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AC9E6-2CD2-4C7E-9174-ADE47750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85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AECDA-6A73-4591-A48B-88F7B7BA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0F82F-6450-4CF0-86E2-0C35C6A4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45E57A-D71E-4081-A835-E153C70B6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F2E480-E607-4B5A-91F5-CE3C9742C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49811C-9C92-4F07-8FE2-E5B093B4D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1582BA-2EFA-4729-841E-BCC34139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F0A7E8-39B3-409C-9215-CF11837A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F0F041-9319-4832-BB29-21F43AE8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0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1AB69-EF46-48E2-A2BE-60602261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CDEB51-A416-481C-B8EF-B9ED5E3E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1B0B0B-14D7-4B9F-9D66-2B00B8C5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4E5B72-5D80-470A-B1AD-E4AC58FD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1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84C99B-5C13-478A-BE27-0157F0C4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234831-2C9B-478F-BA19-A5174B83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0EB11D-1D03-4189-8F70-D4D72D8A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7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D1328-EEA4-479F-8315-F4871F42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D74AE-FBC2-4E95-9A5C-75A48565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CF24D8-369E-4811-BD69-0F5CED343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B50290-51D0-4A53-ADFE-E084E46B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0ED1E8-DB95-48FA-A625-E7A2B031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F2164F-3331-4EA9-BB84-4D9C3A18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79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96E8-5AD8-4178-8C1A-773BCBA5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1CBB6B-D9ED-4C29-8D53-EA1F7FB80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E45B12-BA3A-41AF-8CE7-2651BC6D5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AC62B8-6A05-4615-93FD-3CF5E33E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3F9FD6-38BA-4426-ABBB-FAF146B4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0A64C5-27F7-4976-B9A9-D261853B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79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B0B357-5DDA-4A53-AB4C-029DFA5A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C05B8-7B47-4F31-A2D8-FEA2ACC2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10C45F-3F31-415D-A595-91F2FA619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33F2-4FA7-45D7-8279-9E3128ECA498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D4725-D44D-4622-B62C-A1565BACC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43D460-35DE-495F-8A3B-D8A7A8D38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A934-6A97-4939-8393-AE20FA22A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kcollege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nW_s4s3-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49Jc2iMxgs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png"/><Relationship Id="rId5" Type="http://schemas.openxmlformats.org/officeDocument/2006/relationships/hyperlink" Target="https://www.dailymotion.com/video/xfstj8" TargetMode="Externa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Ajp6B_D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fste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OcmSdrQZbA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o-generationnumerique.fr/ressourc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4D8A12-5EE7-4758-8FE5-3A0D42F56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DE575E3-ECB6-497F-A3E7-225752421938}"/>
              </a:ext>
            </a:extLst>
          </p:cNvPr>
          <p:cNvSpPr txBox="1"/>
          <p:nvPr/>
        </p:nvSpPr>
        <p:spPr>
          <a:xfrm>
            <a:off x="3231292" y="6469904"/>
            <a:ext cx="615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Formation réseaux sociaux deux heures - E. Thierry – 2022 - </a:t>
            </a:r>
            <a:r>
              <a:rPr lang="fr-FR" sz="1400" dirty="0">
                <a:hlinkClick r:id="rId4"/>
              </a:rPr>
              <a:t>https://tkcollege.fr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2648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FC7C258-6D9C-4332-ABA6-D8ADBBFF1FA2}"/>
              </a:ext>
            </a:extLst>
          </p:cNvPr>
          <p:cNvSpPr txBox="1"/>
          <p:nvPr/>
        </p:nvSpPr>
        <p:spPr>
          <a:xfrm>
            <a:off x="2553268" y="778212"/>
            <a:ext cx="7949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FFFF00"/>
                </a:solidFill>
              </a:rPr>
              <a:t>Où est le produit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5B5328-AE33-4D5A-8BA4-626AC532ECA4}"/>
              </a:ext>
            </a:extLst>
          </p:cNvPr>
          <p:cNvSpPr txBox="1"/>
          <p:nvPr/>
        </p:nvSpPr>
        <p:spPr>
          <a:xfrm>
            <a:off x="4892429" y="4879460"/>
            <a:ext cx="60700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</a:rPr>
              <a:t>Ici !</a:t>
            </a:r>
            <a:r>
              <a:rPr lang="fr-FR" sz="2800" dirty="0">
                <a:solidFill>
                  <a:srgbClr val="FFFF00"/>
                </a:solidFill>
              </a:rPr>
              <a:t> la voiture coûte de l’argent.</a:t>
            </a:r>
          </a:p>
          <a:p>
            <a:pPr algn="ctr"/>
            <a:r>
              <a:rPr lang="fr-FR" sz="2800" dirty="0">
                <a:solidFill>
                  <a:srgbClr val="FFFF00"/>
                </a:solidFill>
              </a:rPr>
              <a:t> Le fabricant et le vendeur  doivent gagner de l’argent pour vivre en échange du travail effectué.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2158BD-9EBF-4628-89AB-733F587F0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5537">
            <a:off x="5727918" y="2910453"/>
            <a:ext cx="3072486" cy="1828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8DA188-51CC-4A04-AF59-4533200BB3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851" y="2699257"/>
            <a:ext cx="3647872" cy="22512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6CB6B9-EB21-4B20-AB1A-B57481E48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37" y="2778761"/>
            <a:ext cx="3043848" cy="18871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D26DCC5-DF1E-4127-97CF-7A380A5D927A}"/>
              </a:ext>
            </a:extLst>
          </p:cNvPr>
          <p:cNvSpPr txBox="1"/>
          <p:nvPr/>
        </p:nvSpPr>
        <p:spPr>
          <a:xfrm rot="21133064">
            <a:off x="1785043" y="2551348"/>
            <a:ext cx="213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Toi là ...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83C9A6-0F94-4392-B640-966E1D919D03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686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FC7C258-6D9C-4332-ABA6-D8ADBBFF1FA2}"/>
              </a:ext>
            </a:extLst>
          </p:cNvPr>
          <p:cNvSpPr txBox="1"/>
          <p:nvPr/>
        </p:nvSpPr>
        <p:spPr>
          <a:xfrm>
            <a:off x="2455991" y="437744"/>
            <a:ext cx="7949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FFFF00"/>
                </a:solidFill>
              </a:rPr>
              <a:t>Où est le produit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5B5328-AE33-4D5A-8BA4-626AC532ECA4}"/>
              </a:ext>
            </a:extLst>
          </p:cNvPr>
          <p:cNvSpPr txBox="1"/>
          <p:nvPr/>
        </p:nvSpPr>
        <p:spPr>
          <a:xfrm>
            <a:off x="2014151" y="4332361"/>
            <a:ext cx="4633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</a:rPr>
              <a:t>C’est toi !</a:t>
            </a:r>
            <a:r>
              <a:rPr lang="fr-FR" sz="2800" dirty="0">
                <a:solidFill>
                  <a:srgbClr val="00FF00"/>
                </a:solidFill>
              </a:rPr>
              <a:t> </a:t>
            </a:r>
          </a:p>
          <a:p>
            <a:pPr algn="ctr"/>
            <a:r>
              <a:rPr lang="fr-FR" sz="2800" dirty="0">
                <a:solidFill>
                  <a:srgbClr val="00FF00"/>
                </a:solidFill>
              </a:rPr>
              <a:t>Les applications gratuites collectent des informations sur toi et les revendent ou bien tu reçois de la publicité.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BE039F-0BF0-4F3A-80F1-1E39D274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6">
            <a:off x="399967" y="2529735"/>
            <a:ext cx="1712068" cy="6434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BACAFC-3186-40DD-A375-08E49744CD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78" t="35067" r="16356" b="35734"/>
          <a:stretch/>
        </p:blipFill>
        <p:spPr>
          <a:xfrm rot="20321895">
            <a:off x="6544946" y="2099182"/>
            <a:ext cx="1739785" cy="7441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ECF1CF-6935-43A0-AEF1-E9E341511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2243">
            <a:off x="9999009" y="1557707"/>
            <a:ext cx="1103145" cy="11031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01EF6A-4B0A-4843-B1D5-E00A42255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85647">
            <a:off x="10507270" y="3699418"/>
            <a:ext cx="1112881" cy="12940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7B199A-3E31-4C26-8313-66CC2F032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95" y="3928810"/>
            <a:ext cx="1275926" cy="127592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AFD345-E4EC-424A-B72A-237A9CAF0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8450">
            <a:off x="6598425" y="3763654"/>
            <a:ext cx="1433066" cy="11655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285873-4A09-4713-B683-8A34B4411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50389">
            <a:off x="8527048" y="3501263"/>
            <a:ext cx="1042455" cy="104245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C4EBAA7-C7C3-4FA5-8E99-4B17DD9352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0850" y="1491503"/>
            <a:ext cx="3311714" cy="29834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B5F6D6-AE4D-4289-BDB9-0C8908723E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15" y="2041624"/>
            <a:ext cx="3043848" cy="18871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7B5F836-630C-499C-911A-B5C5103557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73" y="2047899"/>
            <a:ext cx="3092195" cy="191716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D809691-22D1-4C8B-BD4E-1557BEB183B2}"/>
              </a:ext>
            </a:extLst>
          </p:cNvPr>
          <p:cNvSpPr txBox="1"/>
          <p:nvPr/>
        </p:nvSpPr>
        <p:spPr>
          <a:xfrm rot="21133064">
            <a:off x="2832548" y="1759980"/>
            <a:ext cx="213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Toi là ...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B17E17-B133-40A8-B7A4-4852714468FA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4235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6C042-54DD-44B4-BF7E-D3A6E10E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106"/>
            <a:ext cx="10515600" cy="5787857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FFFF00"/>
                </a:solidFill>
              </a:rPr>
              <a:t>Avantages des réseaux sociaux ?</a:t>
            </a:r>
          </a:p>
          <a:p>
            <a:pPr marL="0" indent="0">
              <a:buNone/>
            </a:pPr>
            <a:endParaRPr lang="fr-FR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C000"/>
                </a:solidFill>
              </a:rPr>
              <a:t>- </a:t>
            </a:r>
            <a:r>
              <a:rPr lang="fr-FR" b="1" dirty="0">
                <a:solidFill>
                  <a:srgbClr val="92D050"/>
                </a:solidFill>
              </a:rPr>
              <a:t>Communiquer facilement avec des amis, de la famille,</a:t>
            </a:r>
          </a:p>
          <a:p>
            <a:pPr>
              <a:buFontTx/>
              <a:buChar char="-"/>
            </a:pPr>
            <a:r>
              <a:rPr lang="fr-FR" b="1" dirty="0">
                <a:solidFill>
                  <a:srgbClr val="92D050"/>
                </a:solidFill>
              </a:rPr>
              <a:t>Retrouver des amis,</a:t>
            </a:r>
          </a:p>
          <a:p>
            <a:pPr>
              <a:buFontTx/>
              <a:buChar char="-"/>
            </a:pPr>
            <a:r>
              <a:rPr lang="fr-FR" b="1" dirty="0">
                <a:solidFill>
                  <a:srgbClr val="92D050"/>
                </a:solidFill>
              </a:rPr>
              <a:t>Partage de pensées, photos, vidéos…</a:t>
            </a:r>
          </a:p>
          <a:p>
            <a:pPr>
              <a:buFontTx/>
              <a:buChar char="-"/>
            </a:pPr>
            <a:endParaRPr lang="fr-FR" b="1" dirty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endParaRPr lang="fr-FR" b="1" dirty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r>
              <a:rPr lang="fr-FR" b="1" dirty="0">
                <a:solidFill>
                  <a:srgbClr val="92D050"/>
                </a:solidFill>
              </a:rPr>
              <a:t>Communication avec des clients et les membres d’une entreprise.</a:t>
            </a:r>
          </a:p>
          <a:p>
            <a:pPr>
              <a:buFontTx/>
              <a:buChar char="-"/>
            </a:pPr>
            <a:endParaRPr lang="fr-FR" b="1" dirty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endParaRPr lang="fr-FR" b="1" dirty="0">
              <a:solidFill>
                <a:srgbClr val="92D050"/>
              </a:solidFill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88644B-F49F-4DA3-A4D8-DEC2B4A15EED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873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6C042-54DD-44B4-BF7E-D3A6E10E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580" y="289803"/>
            <a:ext cx="10024574" cy="6278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FFFF00"/>
                </a:solidFill>
              </a:rPr>
              <a:t>Inconvénients et risques 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FFFF00"/>
                </a:solidFill>
              </a:rPr>
              <a:t>des réseaux sociaux ?</a:t>
            </a:r>
          </a:p>
          <a:p>
            <a:pPr marL="0" indent="0">
              <a:buNone/>
            </a:pPr>
            <a:endParaRPr lang="fr-FR" sz="3200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74209"/>
                </a:solidFill>
              </a:rPr>
              <a:t>Publics, les adultes et les jeunes y ont accès,</a:t>
            </a: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74209"/>
                </a:solidFill>
              </a:rPr>
              <a:t>Jour et nuit, peut entraîner un manque de sommeil, </a:t>
            </a: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74209"/>
                </a:solidFill>
              </a:rPr>
              <a:t>Monde virtuel, </a:t>
            </a: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74209"/>
                </a:solidFill>
              </a:rPr>
              <a:t>Vrais faux « amis »,</a:t>
            </a: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74209"/>
                </a:solidFill>
              </a:rPr>
              <a:t>Risque d’addiction,</a:t>
            </a: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74209"/>
                </a:solidFill>
              </a:rPr>
              <a:t>Risque de cyberharcèlement,</a:t>
            </a: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74209"/>
                </a:solidFill>
              </a:rPr>
              <a:t>Publicité,</a:t>
            </a:r>
          </a:p>
          <a:p>
            <a:pPr>
              <a:buFontTx/>
              <a:buChar char="-"/>
            </a:pPr>
            <a:endParaRPr lang="fr-FR" b="1" dirty="0">
              <a:solidFill>
                <a:srgbClr val="FFC000"/>
              </a:solidFill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03A6C3-9703-4C2D-8764-D13F9E0605EB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78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6C042-54DD-44B4-BF7E-D3A6E10E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62" y="-1"/>
            <a:ext cx="11605724" cy="67715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FFFF00"/>
                </a:solidFill>
              </a:rPr>
              <a:t>Inconvénients et risques des réseaux sociaux ?</a:t>
            </a:r>
          </a:p>
          <a:p>
            <a:pPr marL="0" indent="0">
              <a:buNone/>
            </a:pPr>
            <a:endParaRPr lang="fr-FR" sz="1800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fr-FR" sz="3000" b="1" dirty="0">
                <a:solidFill>
                  <a:srgbClr val="F74209"/>
                </a:solidFill>
              </a:rPr>
              <a:t>Mauvais conseils et rencontres :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F74209"/>
                </a:solidFill>
              </a:rPr>
              <a:t>                                      . drogue,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F74209"/>
                </a:solidFill>
              </a:rPr>
              <a:t>                                      . pédophilie,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F74209"/>
                </a:solidFill>
              </a:rPr>
              <a:t>                                      . pornographie, 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F74209"/>
                </a:solidFill>
              </a:rPr>
              <a:t>                                      . violence, 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F74209"/>
                </a:solidFill>
              </a:rPr>
              <a:t>                                      . racisme…,</a:t>
            </a:r>
          </a:p>
          <a:p>
            <a:pPr marL="2238375" indent="0">
              <a:buNone/>
            </a:pPr>
            <a:endParaRPr lang="fr-FR" sz="3000" b="1" dirty="0">
              <a:solidFill>
                <a:srgbClr val="F74209"/>
              </a:solidFill>
            </a:endParaRPr>
          </a:p>
          <a:p>
            <a:pPr>
              <a:buFontTx/>
              <a:buChar char="-"/>
            </a:pPr>
            <a:r>
              <a:rPr lang="fr-FR" sz="3000" b="1" dirty="0">
                <a:solidFill>
                  <a:srgbClr val="92D050"/>
                </a:solidFill>
              </a:rPr>
              <a:t>Règles à respecter souvent méconnues :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92D050"/>
                </a:solidFill>
              </a:rPr>
              <a:t>                                      . mot de passe, 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92D050"/>
                </a:solidFill>
              </a:rPr>
              <a:t>                                      . droit à l’image,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92D050"/>
                </a:solidFill>
              </a:rPr>
              <a:t>                                      . propriété intellectuelle,</a:t>
            </a:r>
          </a:p>
          <a:p>
            <a:pPr marL="2238375" indent="0">
              <a:buNone/>
            </a:pPr>
            <a:r>
              <a:rPr lang="fr-FR" sz="3000" b="1" dirty="0">
                <a:solidFill>
                  <a:srgbClr val="92D050"/>
                </a:solidFill>
              </a:rPr>
              <a:t>                                      . webcam...</a:t>
            </a:r>
          </a:p>
          <a:p>
            <a:pPr>
              <a:buFontTx/>
              <a:buChar char="-"/>
            </a:pPr>
            <a:endParaRPr lang="fr-FR" b="1" dirty="0">
              <a:solidFill>
                <a:srgbClr val="FFC000"/>
              </a:solidFill>
            </a:endParaRPr>
          </a:p>
          <a:p>
            <a:endParaRPr lang="fr-FR" dirty="0"/>
          </a:p>
        </p:txBody>
      </p:sp>
      <p:pic>
        <p:nvPicPr>
          <p:cNvPr id="11" name="Image 10">
            <a:hlinkClick r:id="rId3"/>
            <a:extLst>
              <a:ext uri="{FF2B5EF4-FFF2-40B4-BE49-F238E27FC236}">
                <a16:creationId xmlns:a16="http://schemas.microsoft.com/office/drawing/2014/main" id="{B0984DE9-4FE9-489C-AF74-D56DA67E1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352" y="5042504"/>
            <a:ext cx="1088074" cy="947677"/>
          </a:xfrm>
          <a:prstGeom prst="rect">
            <a:avLst/>
          </a:prstGeom>
        </p:spPr>
      </p:pic>
      <p:pic>
        <p:nvPicPr>
          <p:cNvPr id="13" name="Image 12">
            <a:hlinkClick r:id="rId5"/>
            <a:extLst>
              <a:ext uri="{FF2B5EF4-FFF2-40B4-BE49-F238E27FC236}">
                <a16:creationId xmlns:a16="http://schemas.microsoft.com/office/drawing/2014/main" id="{3A9467B2-B47E-4798-8DA9-77F49AB24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275" y="5529733"/>
            <a:ext cx="1004935" cy="8752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122413-9D0D-4D1B-9E04-3827D9098EB3}"/>
              </a:ext>
            </a:extLst>
          </p:cNvPr>
          <p:cNvSpPr txBox="1"/>
          <p:nvPr/>
        </p:nvSpPr>
        <p:spPr>
          <a:xfrm>
            <a:off x="4097410" y="5260096"/>
            <a:ext cx="7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2min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D0EC41-DBBC-4536-AD9D-44FE6DDAB4C7}"/>
              </a:ext>
            </a:extLst>
          </p:cNvPr>
          <p:cNvSpPr txBox="1"/>
          <p:nvPr/>
        </p:nvSpPr>
        <p:spPr>
          <a:xfrm>
            <a:off x="4097410" y="5714399"/>
            <a:ext cx="7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6min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5090BB-3B33-4688-B55A-2607CEFE8EC5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931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AABB90-3CA0-4707-9528-D51725C50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51" t="18384" r="15774" b="71816"/>
          <a:stretch/>
        </p:blipFill>
        <p:spPr>
          <a:xfrm>
            <a:off x="1783080" y="173735"/>
            <a:ext cx="8275320" cy="8549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5C094B-202A-4B2F-8503-5DDAF66FB849}"/>
              </a:ext>
            </a:extLst>
          </p:cNvPr>
          <p:cNvSpPr txBox="1"/>
          <p:nvPr/>
        </p:nvSpPr>
        <p:spPr>
          <a:xfrm>
            <a:off x="3012186" y="6561154"/>
            <a:ext cx="616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C000"/>
                </a:solidFill>
              </a:rPr>
              <a:t>Etude réalisée en ligne du 3 au 31 janvier 2017 auprès de 8362 jeunes âgés de 11 à 18 ans – Génération Numérique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5F15A8-0ED8-4976-937D-5508A667D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51" t="28594" r="15774" b="10679"/>
          <a:stretch/>
        </p:blipFill>
        <p:spPr>
          <a:xfrm>
            <a:off x="1783080" y="1171077"/>
            <a:ext cx="8275320" cy="5298325"/>
          </a:xfrm>
          <a:prstGeom prst="rect">
            <a:avLst/>
          </a:prstGeom>
        </p:spPr>
      </p:pic>
      <p:pic>
        <p:nvPicPr>
          <p:cNvPr id="5" name="Image 4">
            <a:hlinkClick r:id="rId5"/>
            <a:extLst>
              <a:ext uri="{FF2B5EF4-FFF2-40B4-BE49-F238E27FC236}">
                <a16:creationId xmlns:a16="http://schemas.microsoft.com/office/drawing/2014/main" id="{490FE295-579C-4CEF-B8FF-949E39D4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74" y="2434429"/>
            <a:ext cx="1388543" cy="120937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915BAF-083F-4823-AC6F-2CB9A3EFCB2C}"/>
              </a:ext>
            </a:extLst>
          </p:cNvPr>
          <p:cNvSpPr txBox="1"/>
          <p:nvPr/>
        </p:nvSpPr>
        <p:spPr>
          <a:xfrm>
            <a:off x="377061" y="3244334"/>
            <a:ext cx="6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4min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5922A4-DDCC-424E-97D3-265CB18DA618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6183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60354F7-FC3B-4AF9-AAD2-F989D4895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02"/>
          <a:stretch/>
        </p:blipFill>
        <p:spPr>
          <a:xfrm>
            <a:off x="-298383" y="928577"/>
            <a:ext cx="12935283" cy="6097263"/>
          </a:xfrm>
          <a:prstGeom prst="rect">
            <a:avLst/>
          </a:prstGeom>
        </p:spPr>
      </p:pic>
      <p:sp>
        <p:nvSpPr>
          <p:cNvPr id="2" name="Flèche : haut 1">
            <a:extLst>
              <a:ext uri="{FF2B5EF4-FFF2-40B4-BE49-F238E27FC236}">
                <a16:creationId xmlns:a16="http://schemas.microsoft.com/office/drawing/2014/main" id="{DD6076E3-95A7-45A8-99F0-B3B4C3866497}"/>
              </a:ext>
            </a:extLst>
          </p:cNvPr>
          <p:cNvSpPr/>
          <p:nvPr/>
        </p:nvSpPr>
        <p:spPr>
          <a:xfrm rot="10800000">
            <a:off x="5841999" y="1453415"/>
            <a:ext cx="654518" cy="96252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EDE99BB-A09A-4027-9E2B-FEAA3642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-210767"/>
            <a:ext cx="10991850" cy="1401763"/>
          </a:xfrm>
        </p:spPr>
        <p:txBody>
          <a:bodyPr>
            <a:noAutofit/>
          </a:bodyPr>
          <a:lstStyle/>
          <a:p>
            <a:pPr algn="ctr"/>
            <a:r>
              <a:rPr lang="fr-FR" altLang="fr-FR" sz="48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Durée du sommeil recommandée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34C2BC-B3C0-4ECD-AB92-4FC4185EF325}"/>
              </a:ext>
            </a:extLst>
          </p:cNvPr>
          <p:cNvSpPr txBox="1"/>
          <p:nvPr/>
        </p:nvSpPr>
        <p:spPr>
          <a:xfrm>
            <a:off x="11901615" y="666389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99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84BF8C-AA98-45A3-86F7-700D2A478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25" y="4697320"/>
            <a:ext cx="3695700" cy="207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F46CE2-D873-426D-8B24-71DD1A3718CF}"/>
              </a:ext>
            </a:extLst>
          </p:cNvPr>
          <p:cNvSpPr txBox="1"/>
          <p:nvPr/>
        </p:nvSpPr>
        <p:spPr>
          <a:xfrm>
            <a:off x="762000" y="590550"/>
            <a:ext cx="11106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Le manque de sommeil </a:t>
            </a:r>
            <a:r>
              <a:rPr lang="fr-FR" sz="3600" dirty="0">
                <a:solidFill>
                  <a:srgbClr val="FFC000"/>
                </a:solidFill>
              </a:rPr>
              <a:t>entraîne :</a:t>
            </a:r>
          </a:p>
          <a:p>
            <a:endParaRPr lang="fr-FR" sz="3600" dirty="0">
              <a:solidFill>
                <a:srgbClr val="FFC000"/>
              </a:solidFill>
            </a:endParaRPr>
          </a:p>
          <a:p>
            <a:pPr marL="1257300" indent="266700">
              <a:buFontTx/>
              <a:buChar char="-"/>
            </a:pPr>
            <a:r>
              <a:rPr lang="fr-FR" sz="3600" dirty="0">
                <a:solidFill>
                  <a:srgbClr val="FFC000"/>
                </a:solidFill>
              </a:rPr>
              <a:t>un manque d’attention et de concentration,</a:t>
            </a:r>
          </a:p>
          <a:p>
            <a:pPr marL="1257300" indent="266700">
              <a:buFontTx/>
              <a:buChar char="-"/>
            </a:pPr>
            <a:r>
              <a:rPr lang="fr-FR" sz="3600" dirty="0">
                <a:solidFill>
                  <a:srgbClr val="92D050"/>
                </a:solidFill>
              </a:rPr>
              <a:t>des difficultés de raisonnement,</a:t>
            </a:r>
          </a:p>
          <a:p>
            <a:pPr marL="1257300" indent="266700">
              <a:buFontTx/>
              <a:buChar char="-"/>
            </a:pPr>
            <a:r>
              <a:rPr lang="fr-FR" sz="3600" dirty="0">
                <a:solidFill>
                  <a:srgbClr val="00B0F0"/>
                </a:solidFill>
              </a:rPr>
              <a:t>des difficultés de mémorisation,</a:t>
            </a:r>
          </a:p>
          <a:p>
            <a:pPr marL="1257300" indent="266700">
              <a:buFontTx/>
              <a:buChar char="-"/>
            </a:pPr>
            <a:r>
              <a:rPr lang="fr-FR" sz="3600" dirty="0">
                <a:solidFill>
                  <a:srgbClr val="FFFF81"/>
                </a:solidFill>
              </a:rPr>
              <a:t>des troubles du caractère,</a:t>
            </a:r>
          </a:p>
          <a:p>
            <a:pPr marL="1257300" indent="266700">
              <a:buFontTx/>
              <a:buChar char="-"/>
            </a:pPr>
            <a:r>
              <a:rPr lang="fr-FR" sz="3600" dirty="0">
                <a:solidFill>
                  <a:srgbClr val="E29ED8"/>
                </a:solidFill>
              </a:rPr>
              <a:t>des risques de santé : cœur, cerveau, surpoids…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D96914-8AD4-42A3-BD69-DFFF175764F2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631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441763E0-D42D-4E7A-8851-BE8BB6C6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" y="101453"/>
            <a:ext cx="10991850" cy="961804"/>
          </a:xfrm>
        </p:spPr>
        <p:txBody>
          <a:bodyPr>
            <a:noAutofit/>
          </a:bodyPr>
          <a:lstStyle/>
          <a:p>
            <a:pPr algn="ctr"/>
            <a:r>
              <a:rPr lang="fr-FR" altLang="fr-FR" sz="48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Les différentes formes de harcèlement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25EF377-D05C-4DA5-827D-7DF5218E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70" y="1677932"/>
            <a:ext cx="4850920" cy="562965"/>
          </a:xfrm>
        </p:spPr>
        <p:txBody>
          <a:bodyPr rtlCol="0">
            <a:normAutofit/>
          </a:bodyPr>
          <a:lstStyle/>
          <a:p>
            <a:pPr marL="360363" indent="-360363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sz="2800" b="1" dirty="0">
                <a:solidFill>
                  <a:srgbClr val="FF0000"/>
                </a:solidFill>
              </a:rPr>
              <a:t>Le harcèlement PHYSIQUE</a:t>
            </a:r>
            <a:r>
              <a:rPr lang="fr-FR" dirty="0">
                <a:solidFill>
                  <a:srgbClr val="FFC000"/>
                </a:solidFill>
              </a:rPr>
              <a:t> </a:t>
            </a:r>
            <a:r>
              <a:rPr lang="fr-FR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B88707-9D87-4823-AEE8-744BC5C390A3}"/>
              </a:ext>
            </a:extLst>
          </p:cNvPr>
          <p:cNvSpPr txBox="1"/>
          <p:nvPr/>
        </p:nvSpPr>
        <p:spPr>
          <a:xfrm>
            <a:off x="6096000" y="1637257"/>
            <a:ext cx="58905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C000"/>
                </a:solidFill>
              </a:rPr>
              <a:t>des coups,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C000"/>
                </a:solidFill>
              </a:rPr>
              <a:t>des bousculades,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C000"/>
                </a:solidFill>
              </a:rPr>
              <a:t>des bagarres organisées,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C000"/>
                </a:solidFill>
              </a:rPr>
              <a:t>des dégradations de matériel scolaire ou de vêtements…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6A5D5F-8068-4016-AE5D-3FF910399779}"/>
              </a:ext>
            </a:extLst>
          </p:cNvPr>
          <p:cNvSpPr txBox="1"/>
          <p:nvPr/>
        </p:nvSpPr>
        <p:spPr>
          <a:xfrm>
            <a:off x="6096000" y="4427248"/>
            <a:ext cx="3955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C000"/>
                </a:solidFill>
              </a:rPr>
              <a:t>insultes répétées,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C000"/>
                </a:solidFill>
              </a:rPr>
              <a:t>humiliation, chantage,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C000"/>
                </a:solidFill>
              </a:rPr>
              <a:t>gestes déplacés.</a:t>
            </a:r>
          </a:p>
          <a:p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69ABA36-A211-4BA5-B7CF-9FC15D78FF5D}"/>
              </a:ext>
            </a:extLst>
          </p:cNvPr>
          <p:cNvSpPr txBox="1">
            <a:spLocks/>
          </p:cNvSpPr>
          <p:nvPr/>
        </p:nvSpPr>
        <p:spPr>
          <a:xfrm>
            <a:off x="1414870" y="4427249"/>
            <a:ext cx="4229690" cy="56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b="1" dirty="0">
                <a:solidFill>
                  <a:srgbClr val="FF0000"/>
                </a:solidFill>
              </a:rPr>
              <a:t>Le harcèlement MORAL :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596672-29E1-4D0D-8E2B-B747CB508997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17</a:t>
            </a:r>
          </a:p>
        </p:txBody>
      </p:sp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5389DE9A-DC5A-43D0-A4D0-2DC099A7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46" y="5469450"/>
            <a:ext cx="1388543" cy="12093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FB421C-5283-453C-B616-8D76739EB252}"/>
              </a:ext>
            </a:extLst>
          </p:cNvPr>
          <p:cNvSpPr txBox="1"/>
          <p:nvPr/>
        </p:nvSpPr>
        <p:spPr>
          <a:xfrm>
            <a:off x="640768" y="6309494"/>
            <a:ext cx="6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2min</a:t>
            </a:r>
          </a:p>
        </p:txBody>
      </p:sp>
    </p:spTree>
    <p:extLst>
      <p:ext uri="{BB962C8B-B14F-4D97-AF65-F5344CB8AC3E}">
        <p14:creationId xmlns:p14="http://schemas.microsoft.com/office/powerpoint/2010/main" val="10765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441763E0-D42D-4E7A-8851-BE8BB6C6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" y="101453"/>
            <a:ext cx="10991850" cy="961804"/>
          </a:xfrm>
        </p:spPr>
        <p:txBody>
          <a:bodyPr>
            <a:noAutofit/>
          </a:bodyPr>
          <a:lstStyle/>
          <a:p>
            <a:pPr algn="ctr"/>
            <a:r>
              <a:rPr lang="fr-FR" altLang="fr-FR" sz="48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Les différentes formes de harcèlement</a:t>
            </a: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3FD8A529-0A2A-4F4A-B203-A806B5F2A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651" y="3109066"/>
            <a:ext cx="1302150" cy="11341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37643B-DB05-4CC7-80DA-FC8CECD2685B}"/>
              </a:ext>
            </a:extLst>
          </p:cNvPr>
          <p:cNvSpPr txBox="1"/>
          <p:nvPr/>
        </p:nvSpPr>
        <p:spPr>
          <a:xfrm>
            <a:off x="1011998" y="3416304"/>
            <a:ext cx="6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4min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40D95B-C334-440E-876B-1B92096D798E}"/>
              </a:ext>
            </a:extLst>
          </p:cNvPr>
          <p:cNvSpPr txBox="1"/>
          <p:nvPr/>
        </p:nvSpPr>
        <p:spPr>
          <a:xfrm>
            <a:off x="4834167" y="2385085"/>
            <a:ext cx="7123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fr-FR" sz="2400" dirty="0">
                <a:solidFill>
                  <a:srgbClr val="FFC000"/>
                </a:solidFill>
              </a:rPr>
              <a:t>moqueries en ligne, </a:t>
            </a:r>
          </a:p>
          <a:p>
            <a:pPr marL="285750" indent="-28575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fr-FR" sz="2400" dirty="0">
                <a:solidFill>
                  <a:srgbClr val="FFC000"/>
                </a:solidFill>
              </a:rPr>
              <a:t>propagation de rumeurs par téléphone mobile ou internet, </a:t>
            </a:r>
          </a:p>
          <a:p>
            <a:pPr marL="285750" indent="-28575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fr-FR" sz="2400" dirty="0">
                <a:solidFill>
                  <a:srgbClr val="FFC000"/>
                </a:solidFill>
              </a:rPr>
              <a:t>publication d’une vidéo ou photo de la victime en mauvaise posture, </a:t>
            </a:r>
          </a:p>
          <a:p>
            <a:pPr marL="285750" indent="-28575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fr-FR" sz="2400" dirty="0">
                <a:solidFill>
                  <a:srgbClr val="FFC000"/>
                </a:solidFill>
              </a:rPr>
              <a:t>envoi de messages injurieux ou menaçants par SMS ou courrier électronique.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0B0E428-BCA5-493C-8EA9-5754F34686DD}"/>
              </a:ext>
            </a:extLst>
          </p:cNvPr>
          <p:cNvSpPr txBox="1">
            <a:spLocks/>
          </p:cNvSpPr>
          <p:nvPr/>
        </p:nvSpPr>
        <p:spPr>
          <a:xfrm>
            <a:off x="737147" y="2385085"/>
            <a:ext cx="4279309" cy="53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b="1" dirty="0">
                <a:solidFill>
                  <a:srgbClr val="FF0000"/>
                </a:solidFill>
              </a:rPr>
              <a:t>Le </a:t>
            </a:r>
            <a:r>
              <a:rPr lang="fr-FR" b="1" dirty="0" err="1">
                <a:solidFill>
                  <a:srgbClr val="FF0000"/>
                </a:solidFill>
              </a:rPr>
              <a:t>CYBER-harcèlement</a:t>
            </a:r>
            <a:r>
              <a:rPr lang="fr-FR" dirty="0">
                <a:solidFill>
                  <a:srgbClr val="FFC000"/>
                </a:solidFill>
              </a:rPr>
              <a:t> 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C2B99D-0F9D-4EDE-A356-7E8E5F92648D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18</a:t>
            </a:r>
          </a:p>
        </p:txBody>
      </p:sp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83BB8AF3-5681-4C3C-B437-AB40605A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84" y="4073654"/>
            <a:ext cx="1302150" cy="11341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452D97C-C534-473F-92C7-E246AABA1FC2}"/>
              </a:ext>
            </a:extLst>
          </p:cNvPr>
          <p:cNvSpPr txBox="1"/>
          <p:nvPr/>
        </p:nvSpPr>
        <p:spPr>
          <a:xfrm>
            <a:off x="1014136" y="4346548"/>
            <a:ext cx="6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2min</a:t>
            </a:r>
          </a:p>
        </p:txBody>
      </p:sp>
    </p:spTree>
    <p:extLst>
      <p:ext uri="{BB962C8B-B14F-4D97-AF65-F5344CB8AC3E}">
        <p14:creationId xmlns:p14="http://schemas.microsoft.com/office/powerpoint/2010/main" val="332873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BDE3E-8A7D-40A1-8A09-C13D4097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66" y="230158"/>
            <a:ext cx="10515600" cy="5372974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100" b="1" dirty="0">
                <a:solidFill>
                  <a:srgbClr val="FFFF00"/>
                </a:solidFill>
              </a:rPr>
              <a:t>Pourquoi cette formation </a:t>
            </a:r>
          </a:p>
          <a:p>
            <a:pPr marL="0" indent="0" algn="ctr">
              <a:buNone/>
            </a:pPr>
            <a:r>
              <a:rPr lang="fr-FR" sz="5100" b="1" dirty="0">
                <a:solidFill>
                  <a:srgbClr val="FFFF00"/>
                </a:solidFill>
              </a:rPr>
              <a:t>aux réseaux sociaux ?</a:t>
            </a:r>
          </a:p>
          <a:p>
            <a:pPr marL="0" indent="0">
              <a:buNone/>
            </a:pPr>
            <a:endParaRPr lang="fr-FR" dirty="0">
              <a:solidFill>
                <a:srgbClr val="FFC000"/>
              </a:solidFill>
            </a:endParaRPr>
          </a:p>
          <a:p>
            <a:pPr marL="625475" indent="273050">
              <a:buFontTx/>
              <a:buChar char="-"/>
            </a:pPr>
            <a:r>
              <a:rPr lang="fr-FR" dirty="0">
                <a:solidFill>
                  <a:srgbClr val="FFC000"/>
                </a:solidFill>
              </a:rPr>
              <a:t>C’est le quotidien d’élèves à partir de la classe de 6</a:t>
            </a:r>
            <a:r>
              <a:rPr lang="fr-FR" baseline="30000" dirty="0">
                <a:solidFill>
                  <a:srgbClr val="FFC000"/>
                </a:solidFill>
              </a:rPr>
              <a:t>ème</a:t>
            </a:r>
            <a:r>
              <a:rPr lang="fr-FR" dirty="0">
                <a:solidFill>
                  <a:srgbClr val="FFC000"/>
                </a:solidFill>
              </a:rPr>
              <a:t>.</a:t>
            </a:r>
          </a:p>
          <a:p>
            <a:pPr marL="625475" indent="273050">
              <a:buFontTx/>
              <a:buChar char="-"/>
            </a:pPr>
            <a:r>
              <a:rPr lang="fr-FR" dirty="0">
                <a:solidFill>
                  <a:srgbClr val="FFC000"/>
                </a:solidFill>
              </a:rPr>
              <a:t>Expliquer les dangers.</a:t>
            </a:r>
          </a:p>
          <a:p>
            <a:pPr marL="625475" indent="273050">
              <a:buFontTx/>
              <a:buChar char="-"/>
            </a:pPr>
            <a:r>
              <a:rPr lang="fr-FR" dirty="0">
                <a:solidFill>
                  <a:srgbClr val="FFC000"/>
                </a:solidFill>
              </a:rPr>
              <a:t>Comprendre comment éviter d’être piégé.</a:t>
            </a:r>
          </a:p>
          <a:p>
            <a:pPr marL="625475" indent="273050">
              <a:buFontTx/>
              <a:buChar char="-"/>
            </a:pPr>
            <a:r>
              <a:rPr lang="fr-FR" dirty="0">
                <a:solidFill>
                  <a:srgbClr val="FFC000"/>
                </a:solidFill>
              </a:rPr>
              <a:t>Adopter une attitude responsable sur Internet.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AFB8EE-7270-424B-BA98-32BEBE6E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89" y="5066778"/>
            <a:ext cx="1249709" cy="4696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FA1869-2BE1-4FB4-A8EE-50DB8F759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78" t="35067" r="16356" b="35734"/>
          <a:stretch/>
        </p:blipFill>
        <p:spPr>
          <a:xfrm>
            <a:off x="1246095" y="5982535"/>
            <a:ext cx="1248131" cy="5021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2D02748-8D17-45E1-AE6D-1A7BA6F3A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402" y="5066778"/>
            <a:ext cx="703964" cy="5725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67D284-DCE1-49C4-94BA-55E5659E5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348" y="5203082"/>
            <a:ext cx="648324" cy="6483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A59027-D796-4A86-B699-61CEE8B5A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387" y="5132820"/>
            <a:ext cx="648324" cy="6483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C1537C-58CF-467A-A684-4FC2BFCA0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68889" y="4962915"/>
            <a:ext cx="744208" cy="7442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1D9218-A198-4D18-A88A-586DFDBBF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773" y="5934044"/>
            <a:ext cx="1198375" cy="5851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7D28227-E024-4AEE-9132-792934B2D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3896" y="5793937"/>
            <a:ext cx="744208" cy="86535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0442CC7-CB1E-46EC-8A94-086313534A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392" t="31445" r="18909" b="32138"/>
          <a:stretch/>
        </p:blipFill>
        <p:spPr>
          <a:xfrm>
            <a:off x="7920795" y="6018822"/>
            <a:ext cx="1343221" cy="4658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0B99811-4005-43C9-8A58-F7EBCF305E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3446" y="5766729"/>
            <a:ext cx="752459" cy="7524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B05BBD4-1566-4E07-986F-697E6CA33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8069" y="3735051"/>
            <a:ext cx="875028" cy="6554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186980-3718-4B2E-B8DC-F4ED21D9B5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1268" y="5166952"/>
            <a:ext cx="720584" cy="7205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5D399D-6C6D-40DE-921E-6E87BD11F2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38069" y="2768316"/>
            <a:ext cx="882602" cy="5873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CC99B9-02C3-4C3E-8D1B-621633D762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36743" y="1802704"/>
            <a:ext cx="1269399" cy="6347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DB497F-C5DB-4328-9141-9C67AEE62CF6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38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D3300733-1C41-40B7-A2E0-50513BED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25" y="516565"/>
            <a:ext cx="11610680" cy="836613"/>
          </a:xfrm>
        </p:spPr>
        <p:txBody>
          <a:bodyPr>
            <a:noAutofit/>
          </a:bodyPr>
          <a:lstStyle/>
          <a:p>
            <a:pPr algn="just"/>
            <a:r>
              <a:rPr lang="fr-FR" altLang="fr-FR" sz="6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HARCELEMENT : CE QUE DIT LA LOI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6991949A-32DA-406E-99F0-ACF7A7E7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4" y="1879599"/>
            <a:ext cx="11001983" cy="4093183"/>
          </a:xfrm>
        </p:spPr>
        <p:txBody>
          <a:bodyPr>
            <a:normAutofit/>
          </a:bodyPr>
          <a:lstStyle/>
          <a:p>
            <a:r>
              <a:rPr lang="fr-FR" altLang="fr-FR" sz="4000" b="1" dirty="0">
                <a:solidFill>
                  <a:srgbClr val="FF0000"/>
                </a:solidFill>
              </a:rPr>
              <a:t>Le harcèlement à l'école ou à l’extérieur est puni par la loi. </a:t>
            </a:r>
          </a:p>
          <a:p>
            <a:endParaRPr lang="fr-FR" altLang="fr-FR" sz="4000" b="1" dirty="0">
              <a:solidFill>
                <a:srgbClr val="FF0000"/>
              </a:solidFill>
            </a:endParaRPr>
          </a:p>
          <a:p>
            <a:r>
              <a:rPr lang="fr-FR" altLang="fr-FR" sz="4000" b="1" dirty="0">
                <a:solidFill>
                  <a:srgbClr val="FF0000"/>
                </a:solidFill>
              </a:rPr>
              <a:t>En cas de condamnation, les parents des auteurs mineurs peuvent être amenés à indemniser les parents d'une victime. </a:t>
            </a:r>
          </a:p>
          <a:p>
            <a:endParaRPr lang="fr-FR" altLang="fr-FR" dirty="0">
              <a:latin typeface="Comic Sans MS" panose="030F070203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1D5345-A05B-48A4-93AF-732FC503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530" y="4975336"/>
            <a:ext cx="1403498" cy="18128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5FD31D-DD18-49BE-A0C0-B000CA5B927F}"/>
              </a:ext>
            </a:extLst>
          </p:cNvPr>
          <p:cNvSpPr txBox="1"/>
          <p:nvPr/>
        </p:nvSpPr>
        <p:spPr>
          <a:xfrm>
            <a:off x="35298" y="6511189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390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0E519556-C2EF-46F7-82DF-0216646B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91" y="327831"/>
            <a:ext cx="4064000" cy="836613"/>
          </a:xfrm>
        </p:spPr>
        <p:txBody>
          <a:bodyPr>
            <a:normAutofit fontScale="90000"/>
          </a:bodyPr>
          <a:lstStyle/>
          <a:p>
            <a:pPr algn="just"/>
            <a:r>
              <a:rPr lang="fr-FR" altLang="fr-FR" sz="60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Harcèlement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2764761-129A-4F97-9DE8-53D816E6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91" y="1091612"/>
            <a:ext cx="11426825" cy="1147205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fr-FR" sz="3600" b="1" dirty="0">
                <a:solidFill>
                  <a:srgbClr val="FF0000"/>
                </a:solidFill>
              </a:rPr>
              <a:t>Si l'auteur est un mineur de plus de </a:t>
            </a:r>
            <a:r>
              <a:rPr lang="fr-FR" sz="4400" b="1" dirty="0">
                <a:solidFill>
                  <a:srgbClr val="FF0000"/>
                </a:solidFill>
              </a:rPr>
              <a:t>13 ans</a:t>
            </a:r>
            <a:r>
              <a:rPr lang="fr-FR" sz="3600" b="1" dirty="0">
                <a:solidFill>
                  <a:srgbClr val="FF0000"/>
                </a:solidFill>
              </a:rPr>
              <a:t>, il risque une peine de prison ou une amende.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A8EEA6-4CDE-4B55-96CC-0E4D4BEBB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927" y="77457"/>
            <a:ext cx="897924" cy="11598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C1357A1-F776-46C9-A481-10D89430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52471"/>
              </p:ext>
            </p:extLst>
          </p:nvPr>
        </p:nvGraphicFramePr>
        <p:xfrm>
          <a:off x="707491" y="2311649"/>
          <a:ext cx="10985004" cy="446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420">
                <a:tc gridSpan="4">
                  <a:txBody>
                    <a:bodyPr/>
                    <a:lstStyle/>
                    <a:p>
                      <a:pPr algn="ctr">
                        <a:spcAft>
                          <a:spcPts val="2400"/>
                        </a:spcAft>
                      </a:pPr>
                      <a:r>
                        <a:rPr lang="fr-FR" sz="3200" dirty="0">
                          <a:effectLst/>
                          <a:latin typeface="Comic Sans MS" panose="030F0702030302020204" pitchFamily="66" charset="0"/>
                        </a:rPr>
                        <a:t>Peines pour harcèlement scolaire</a:t>
                      </a:r>
                      <a:endParaRPr lang="fr-FR" sz="3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0" marR="76210" marT="76215" marB="7621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25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Sanction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Sans circonstances aggravantes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Avec 1 circonstance aggravantes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Avec 2 circonstances aggravantes ou plus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10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Peine de prison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6 mois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1 an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18 mois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10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Amende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7 500 €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7 500 €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fr-FR" sz="2400" dirty="0">
                          <a:effectLst/>
                          <a:latin typeface="Comic Sans MS" panose="030F0702030302020204" pitchFamily="66" charset="0"/>
                        </a:rPr>
                        <a:t>7 500 €</a:t>
                      </a:r>
                      <a:endParaRPr lang="fr-FR" sz="2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76210" marR="76210" marT="76215" marB="762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29FDC06D-B31F-4AF0-A84F-07FFCE374D31}"/>
              </a:ext>
            </a:extLst>
          </p:cNvPr>
          <p:cNvSpPr txBox="1"/>
          <p:nvPr/>
        </p:nvSpPr>
        <p:spPr>
          <a:xfrm>
            <a:off x="35298" y="6511189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4894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86F0C-D45F-4467-8252-E3C37421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962" y="259717"/>
            <a:ext cx="9466562" cy="7272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fr-FR" sz="14400" b="1" dirty="0">
                <a:solidFill>
                  <a:srgbClr val="FFFF00"/>
                </a:solidFill>
              </a:rPr>
              <a:t>Bon comportement pour rester net sur le web !</a:t>
            </a:r>
            <a:endParaRPr lang="fr-FR" sz="59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8CD1AF-E59E-4020-9C83-70306E46C366}"/>
              </a:ext>
            </a:extLst>
          </p:cNvPr>
          <p:cNvSpPr txBox="1"/>
          <p:nvPr/>
        </p:nvSpPr>
        <p:spPr>
          <a:xfrm>
            <a:off x="35298" y="6511189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21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A1F9E0D-7913-4CD3-91C7-1D008A52A8F5}"/>
              </a:ext>
            </a:extLst>
          </p:cNvPr>
          <p:cNvSpPr txBox="1">
            <a:spLocks/>
          </p:cNvSpPr>
          <p:nvPr/>
        </p:nvSpPr>
        <p:spPr>
          <a:xfrm>
            <a:off x="330287" y="1198390"/>
            <a:ext cx="5335286" cy="278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Réfléchis avant de publier !</a:t>
            </a:r>
          </a:p>
          <a:p>
            <a:pPr>
              <a:defRPr/>
            </a:pPr>
            <a:endParaRPr lang="fr-FR" sz="1000" b="1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Ne dis pas tout !</a:t>
            </a:r>
          </a:p>
          <a:p>
            <a:pPr>
              <a:defRPr/>
            </a:pPr>
            <a:endParaRPr lang="fr-FR" sz="1000" b="1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Attention aux photos et aux vidéos !</a:t>
            </a:r>
          </a:p>
          <a:p>
            <a:pPr>
              <a:defRPr/>
            </a:pPr>
            <a:endParaRPr lang="fr-FR" sz="1000" b="1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Sécurise tes comptes !</a:t>
            </a:r>
          </a:p>
          <a:p>
            <a:pPr>
              <a:defRPr/>
            </a:pPr>
            <a:endParaRPr lang="fr-FR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56AC7A-1BA5-4766-B5D9-4CC8B083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89" y="2928551"/>
            <a:ext cx="1797908" cy="17979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215218D-BEA4-47EE-8A7F-8D3482F73154}"/>
              </a:ext>
            </a:extLst>
          </p:cNvPr>
          <p:cNvSpPr txBox="1">
            <a:spLocks/>
          </p:cNvSpPr>
          <p:nvPr/>
        </p:nvSpPr>
        <p:spPr>
          <a:xfrm>
            <a:off x="6934200" y="3710498"/>
            <a:ext cx="5335286" cy="273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Attention aux mots de passe !</a:t>
            </a:r>
          </a:p>
          <a:p>
            <a:pPr>
              <a:defRPr/>
            </a:pPr>
            <a:endParaRPr lang="fr-FR" sz="1000" b="1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Respecte les autres ! </a:t>
            </a:r>
          </a:p>
          <a:p>
            <a:pPr>
              <a:defRPr/>
            </a:pPr>
            <a:endParaRPr lang="fr-FR" sz="1000" b="1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Utilise un pseudonyme!</a:t>
            </a:r>
          </a:p>
          <a:p>
            <a:pPr>
              <a:defRPr/>
            </a:pPr>
            <a:endParaRPr lang="fr-FR" sz="1000" b="1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fr-FR" sz="2400" b="1" dirty="0">
                <a:solidFill>
                  <a:srgbClr val="00FF00"/>
                </a:solidFill>
              </a:rPr>
              <a:t>Crée-toi plusieurs adresses e-mail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399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15D146CF-A66E-44A3-875B-7CD28B2A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51" y="91840"/>
            <a:ext cx="10303098" cy="120705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54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Que faire en cas de problème</a:t>
            </a:r>
            <a:br>
              <a:rPr lang="fr-FR" altLang="fr-FR" sz="54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fr-FR" altLang="fr-FR" sz="54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sur un réseau social?</a:t>
            </a:r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3C46259D-66EC-4A0B-B845-55D69C13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3" y="1837388"/>
            <a:ext cx="3549170" cy="1362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fr-FR" sz="3200" b="1" dirty="0">
                <a:solidFill>
                  <a:srgbClr val="00FF00"/>
                </a:solidFill>
              </a:rPr>
              <a:t>- Ne pas rester seul</a:t>
            </a:r>
          </a:p>
          <a:p>
            <a:pPr marL="0" indent="0">
              <a:buNone/>
            </a:pPr>
            <a:r>
              <a:rPr lang="fr-FR" altLang="fr-FR" sz="3200" b="1" dirty="0">
                <a:solidFill>
                  <a:srgbClr val="00FF00"/>
                </a:solidFill>
              </a:rPr>
              <a:t>- Briser le silence</a:t>
            </a:r>
          </a:p>
        </p:txBody>
      </p:sp>
      <p:sp>
        <p:nvSpPr>
          <p:cNvPr id="16389" name="Espace réservé du contenu 2">
            <a:extLst>
              <a:ext uri="{FF2B5EF4-FFF2-40B4-BE49-F238E27FC236}">
                <a16:creationId xmlns:a16="http://schemas.microsoft.com/office/drawing/2014/main" id="{59996142-3D2B-4994-936F-D443FF832F93}"/>
              </a:ext>
            </a:extLst>
          </p:cNvPr>
          <p:cNvSpPr txBox="1">
            <a:spLocks/>
          </p:cNvSpPr>
          <p:nvPr/>
        </p:nvSpPr>
        <p:spPr bwMode="auto">
          <a:xfrm>
            <a:off x="860055" y="4585978"/>
            <a:ext cx="10160000" cy="226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FFC0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altLang="fr-FR" dirty="0"/>
              <a:t>Délégué de classe</a:t>
            </a:r>
          </a:p>
          <a:p>
            <a:r>
              <a:rPr lang="fr-FR" altLang="fr-FR" dirty="0"/>
              <a:t>Camarades du collège</a:t>
            </a:r>
          </a:p>
          <a:p>
            <a:r>
              <a:rPr lang="fr-FR" altLang="fr-FR" dirty="0"/>
              <a:t>Membres de sa famille</a:t>
            </a:r>
          </a:p>
          <a:p>
            <a:r>
              <a:rPr lang="fr-FR" altLang="fr-FR" dirty="0"/>
              <a:t>Adultes (de la famille ou du collège)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6CE191-3787-49FC-ACD6-21BA9993C319}"/>
              </a:ext>
            </a:extLst>
          </p:cNvPr>
          <p:cNvSpPr txBox="1"/>
          <p:nvPr/>
        </p:nvSpPr>
        <p:spPr>
          <a:xfrm>
            <a:off x="357114" y="3674975"/>
            <a:ext cx="5226051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rgbClr val="FFFF00"/>
                </a:solidFill>
              </a:defRPr>
            </a:lvl1pPr>
          </a:lstStyle>
          <a:p>
            <a:r>
              <a:rPr lang="fr-FR" sz="4800" dirty="0"/>
              <a:t>A qui en parler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02A690-F13C-4542-930D-9EAB723E5996}"/>
              </a:ext>
            </a:extLst>
          </p:cNvPr>
          <p:cNvSpPr txBox="1"/>
          <p:nvPr/>
        </p:nvSpPr>
        <p:spPr>
          <a:xfrm>
            <a:off x="35298" y="6511189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22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96729B-FDAF-5692-6C4D-A7F99DCCF1EA}"/>
              </a:ext>
            </a:extLst>
          </p:cNvPr>
          <p:cNvSpPr/>
          <p:nvPr/>
        </p:nvSpPr>
        <p:spPr>
          <a:xfrm rot="427898">
            <a:off x="6835265" y="2499054"/>
            <a:ext cx="3804397" cy="2358718"/>
          </a:xfrm>
          <a:prstGeom prst="roundRect">
            <a:avLst/>
          </a:prstGeom>
          <a:scene3d>
            <a:camera prst="orthographicFront"/>
            <a:lightRig rig="threePt" dir="t"/>
          </a:scene3d>
          <a:sp3d extrusionH="31750" contourW="25400">
            <a:bevelT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Conseils et aides </a:t>
            </a:r>
          </a:p>
          <a:p>
            <a:pPr algn="ctr"/>
            <a:r>
              <a:rPr lang="fr-FR" sz="3600" b="1" dirty="0"/>
              <a:t>N° vert 3018 </a:t>
            </a:r>
          </a:p>
          <a:p>
            <a:pPr algn="ctr"/>
            <a:r>
              <a:rPr lang="fr-FR" sz="3600" b="1" dirty="0"/>
              <a:t>et N° vert 3020</a:t>
            </a:r>
          </a:p>
        </p:txBody>
      </p:sp>
    </p:spTree>
    <p:extLst>
      <p:ext uri="{BB962C8B-B14F-4D97-AF65-F5344CB8AC3E}">
        <p14:creationId xmlns:p14="http://schemas.microsoft.com/office/powerpoint/2010/main" val="19303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BDE3E-8A7D-40A1-8A09-C13D4097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9066"/>
            <a:ext cx="3428267" cy="696599"/>
          </a:xfrm>
          <a:solidFill>
            <a:schemeClr val="tx1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FF00"/>
                </a:solidFill>
              </a:rPr>
              <a:t>Exemple d’échanges sur un réseau social</a:t>
            </a:r>
          </a:p>
          <a:p>
            <a:pPr marL="0" indent="0">
              <a:buNone/>
            </a:pPr>
            <a:endParaRPr lang="fr-FR" dirty="0">
              <a:solidFill>
                <a:srgbClr val="FFC00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94645BB-652F-4467-BF69-E12D603683BE}"/>
              </a:ext>
            </a:extLst>
          </p:cNvPr>
          <p:cNvGrpSpPr/>
          <p:nvPr/>
        </p:nvGrpSpPr>
        <p:grpSpPr>
          <a:xfrm>
            <a:off x="3466214" y="0"/>
            <a:ext cx="8725786" cy="6858000"/>
            <a:chOff x="3980412" y="80843"/>
            <a:chExt cx="8211588" cy="677715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6BCCBF0-9C81-4D5C-94A3-07381927F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824" t="20241" r="25142" b="21021"/>
            <a:stretch/>
          </p:blipFill>
          <p:spPr>
            <a:xfrm>
              <a:off x="3980412" y="80843"/>
              <a:ext cx="8211588" cy="677715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E294F5-8C88-4714-9D3A-1ADEA70D3BAE}"/>
                </a:ext>
              </a:extLst>
            </p:cNvPr>
            <p:cNvSpPr/>
            <p:nvPr/>
          </p:nvSpPr>
          <p:spPr>
            <a:xfrm>
              <a:off x="5187906" y="340787"/>
              <a:ext cx="908094" cy="264609"/>
            </a:xfrm>
            <a:prstGeom prst="rect">
              <a:avLst/>
            </a:prstGeom>
            <a:solidFill>
              <a:srgbClr val="272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BEA41-FFC9-44A1-A661-7AA5E6522C97}"/>
                </a:ext>
              </a:extLst>
            </p:cNvPr>
            <p:cNvSpPr/>
            <p:nvPr/>
          </p:nvSpPr>
          <p:spPr>
            <a:xfrm>
              <a:off x="4920359" y="1590467"/>
              <a:ext cx="908094" cy="264609"/>
            </a:xfrm>
            <a:prstGeom prst="rect">
              <a:avLst/>
            </a:prstGeom>
            <a:solidFill>
              <a:srgbClr val="272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0ED7A2-6BFB-4386-BA32-6B7CEA9AEE3E}"/>
                </a:ext>
              </a:extLst>
            </p:cNvPr>
            <p:cNvSpPr/>
            <p:nvPr/>
          </p:nvSpPr>
          <p:spPr>
            <a:xfrm>
              <a:off x="4920359" y="4290533"/>
              <a:ext cx="908094" cy="264609"/>
            </a:xfrm>
            <a:prstGeom prst="rect">
              <a:avLst/>
            </a:prstGeom>
            <a:solidFill>
              <a:srgbClr val="272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4028D-830F-4206-A3C5-EDFA3A5FAA10}"/>
                </a:ext>
              </a:extLst>
            </p:cNvPr>
            <p:cNvSpPr/>
            <p:nvPr/>
          </p:nvSpPr>
          <p:spPr>
            <a:xfrm>
              <a:off x="4632492" y="5355127"/>
              <a:ext cx="908094" cy="264609"/>
            </a:xfrm>
            <a:prstGeom prst="rect">
              <a:avLst/>
            </a:prstGeom>
            <a:solidFill>
              <a:srgbClr val="272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2C56C0-B034-47CD-AD33-79AB2D8FDA85}"/>
                </a:ext>
              </a:extLst>
            </p:cNvPr>
            <p:cNvSpPr/>
            <p:nvPr/>
          </p:nvSpPr>
          <p:spPr>
            <a:xfrm>
              <a:off x="4967772" y="6124752"/>
              <a:ext cx="908094" cy="264609"/>
            </a:xfrm>
            <a:prstGeom prst="rect">
              <a:avLst/>
            </a:prstGeom>
            <a:solidFill>
              <a:srgbClr val="272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D5E8A7-951F-4828-96DD-494ACDBE1BE4}"/>
                </a:ext>
              </a:extLst>
            </p:cNvPr>
            <p:cNvSpPr/>
            <p:nvPr/>
          </p:nvSpPr>
          <p:spPr>
            <a:xfrm>
              <a:off x="4178445" y="2863317"/>
              <a:ext cx="908094" cy="264609"/>
            </a:xfrm>
            <a:prstGeom prst="rect">
              <a:avLst/>
            </a:prstGeom>
            <a:solidFill>
              <a:srgbClr val="272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4D8F6B5C-95BD-4ECF-8849-A85596AC718E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150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BDE3E-8A7D-40A1-8A09-C13D4097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402336"/>
            <a:ext cx="11574780" cy="6099047"/>
          </a:xfrm>
          <a:solidFill>
            <a:schemeClr val="tx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5100" b="1" dirty="0">
                <a:solidFill>
                  <a:srgbClr val="FFFF00"/>
                </a:solidFill>
              </a:rPr>
              <a:t>C’est quoi un réseau social sur Internet ?</a:t>
            </a:r>
          </a:p>
          <a:p>
            <a:pPr marL="0" indent="0">
              <a:buNone/>
            </a:pPr>
            <a:endParaRPr lang="fr-FR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C’est un site permettant à un groupe de personnes d’entretenir des échanges sociaux à travers internet sous la forme de :</a:t>
            </a:r>
          </a:p>
          <a:p>
            <a:pPr marL="1882775" indent="357188">
              <a:buFontTx/>
              <a:buChar char="-"/>
            </a:pPr>
            <a:r>
              <a:rPr lang="fr-FR" dirty="0">
                <a:solidFill>
                  <a:srgbClr val="FFC000"/>
                </a:solidFill>
              </a:rPr>
              <a:t>conversations,</a:t>
            </a:r>
          </a:p>
          <a:p>
            <a:pPr marL="1882775" indent="357188">
              <a:buFontTx/>
              <a:buChar char="-"/>
            </a:pPr>
            <a:r>
              <a:rPr lang="fr-FR" dirty="0">
                <a:solidFill>
                  <a:srgbClr val="FFC000"/>
                </a:solidFill>
              </a:rPr>
              <a:t>publications de photos, musiques, vidéos…</a:t>
            </a:r>
          </a:p>
          <a:p>
            <a:pPr marL="3054350" indent="0">
              <a:buNone/>
            </a:pPr>
            <a:endParaRPr lang="fr-FR" sz="16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L’ internaute crée une carte d’identité virtuelle</a:t>
            </a: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appelée le plus souvent  </a:t>
            </a:r>
            <a:r>
              <a:rPr lang="fr-FR" b="1" dirty="0">
                <a:solidFill>
                  <a:srgbClr val="92D050"/>
                </a:solidFill>
              </a:rPr>
              <a:t>profil</a:t>
            </a:r>
            <a:r>
              <a:rPr lang="fr-FR" dirty="0">
                <a:solidFill>
                  <a:srgbClr val="FFC000"/>
                </a:solidFill>
              </a:rPr>
              <a:t> .</a:t>
            </a: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Il publie des </a:t>
            </a:r>
            <a:r>
              <a:rPr lang="fr-FR" b="1" dirty="0">
                <a:solidFill>
                  <a:srgbClr val="92D050"/>
                </a:solidFill>
              </a:rPr>
              <a:t>messages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b="1" dirty="0">
                <a:solidFill>
                  <a:srgbClr val="92D050"/>
                </a:solidFill>
              </a:rPr>
              <a:t>publics ou privés</a:t>
            </a:r>
            <a:r>
              <a:rPr lang="fr-FR" b="1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Il a la possibilité d’ajouter des  </a:t>
            </a:r>
            <a:r>
              <a:rPr lang="fr-FR" b="1" dirty="0">
                <a:solidFill>
                  <a:srgbClr val="92D050"/>
                </a:solidFill>
              </a:rPr>
              <a:t>amis</a:t>
            </a:r>
            <a:r>
              <a:rPr lang="fr-FR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rgbClr val="FFC000"/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9AF624-43C4-4063-A842-77D0BB247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9" t="18963" r="24666" b="27111"/>
          <a:stretch/>
        </p:blipFill>
        <p:spPr>
          <a:xfrm>
            <a:off x="7226446" y="3567469"/>
            <a:ext cx="4748108" cy="27996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DFC67E9-AA4F-48E6-8AAE-B3A1CEAB28A9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89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E7BAB6-AE85-4CED-96EF-95F4E027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6" t="23693" r="34679" b="13333"/>
          <a:stretch/>
        </p:blipFill>
        <p:spPr>
          <a:xfrm>
            <a:off x="210054" y="302131"/>
            <a:ext cx="5770616" cy="62537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84BDC1-D257-4AC7-AEDD-F138ED4A51EF}"/>
              </a:ext>
            </a:extLst>
          </p:cNvPr>
          <p:cNvSpPr txBox="1"/>
          <p:nvPr/>
        </p:nvSpPr>
        <p:spPr>
          <a:xfrm>
            <a:off x="1522599" y="6555868"/>
            <a:ext cx="353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C000"/>
                </a:solidFill>
              </a:rPr>
              <a:t>Etude 2020 </a:t>
            </a:r>
            <a:r>
              <a:rPr lang="fr-FR" sz="1000" dirty="0">
                <a:solidFill>
                  <a:srgbClr val="FFC000"/>
                </a:solidFill>
                <a:hlinkClick r:id="rId4"/>
              </a:rPr>
              <a:t>https://asso-generationnumerique.fr/ressources/</a:t>
            </a:r>
            <a:endParaRPr lang="fr-FR" sz="1000" dirty="0">
              <a:solidFill>
                <a:srgbClr val="FFC000"/>
              </a:solidFill>
            </a:endParaRPr>
          </a:p>
          <a:p>
            <a:endParaRPr lang="fr-FR" sz="1000" dirty="0">
              <a:solidFill>
                <a:srgbClr val="FFC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C059D2-8FE5-4235-8028-5927E60ADD0E}"/>
              </a:ext>
            </a:extLst>
          </p:cNvPr>
          <p:cNvSpPr txBox="1"/>
          <p:nvPr/>
        </p:nvSpPr>
        <p:spPr>
          <a:xfrm>
            <a:off x="6836006" y="2208413"/>
            <a:ext cx="4575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FF00"/>
                </a:solidFill>
              </a:rPr>
              <a:t>Es-tu inscrit sur un réseau social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DEC04B-76E7-4CDB-BCDA-C7B654A5D343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644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EBCF34-A80D-4619-B35A-451C75364D66}"/>
              </a:ext>
            </a:extLst>
          </p:cNvPr>
          <p:cNvSpPr/>
          <p:nvPr/>
        </p:nvSpPr>
        <p:spPr>
          <a:xfrm>
            <a:off x="878672" y="339539"/>
            <a:ext cx="11256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srgbClr val="FFC000"/>
                </a:solidFill>
              </a:rPr>
              <a:t>Quel est l'âge minimum pour s’inscrire sur un réseau social ?</a:t>
            </a:r>
            <a:endParaRPr lang="fr-FR" sz="48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61FD97B-830F-47F0-9B30-467B87D47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95" y="3276764"/>
            <a:ext cx="1249709" cy="46968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762C6A7-F100-40AE-9651-57236BDB2C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78" t="35067" r="16356" b="35734"/>
          <a:stretch/>
        </p:blipFill>
        <p:spPr>
          <a:xfrm>
            <a:off x="854282" y="5081722"/>
            <a:ext cx="1248131" cy="5021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ED4796F-64AA-4D0E-9C51-B11501200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402" y="5066778"/>
            <a:ext cx="703964" cy="5725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CF5C354-3A76-45DE-AD65-6E1E1C268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951" y="5563374"/>
            <a:ext cx="648324" cy="64832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6455EF-42C7-4610-8813-CF1DEA1BA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857" y="5166952"/>
            <a:ext cx="648324" cy="64832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E304423-7FE8-4151-B85F-70B6CE84C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677" y="4895135"/>
            <a:ext cx="744208" cy="7442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5DB65F6-8748-4E22-8385-85C6B45544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159" y="5793937"/>
            <a:ext cx="1198375" cy="58514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16EAA14-0313-4D36-93B0-0E45A645DF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631" y="5770269"/>
            <a:ext cx="744208" cy="86535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625FAE4-8C49-4698-A7A3-BF52EF3950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392" t="31445" r="18909" b="32138"/>
          <a:stretch/>
        </p:blipFill>
        <p:spPr>
          <a:xfrm>
            <a:off x="7747936" y="6053375"/>
            <a:ext cx="1343221" cy="46581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82FE675-DAA9-43F2-A9BB-F53701507D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3446" y="5766729"/>
            <a:ext cx="752459" cy="75245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A9EA557-3379-446F-A7E4-414DC3D969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73653" y="2840034"/>
            <a:ext cx="875028" cy="65542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E7F87B1-94B5-4D6F-B761-0DCC871003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4248" y="5066778"/>
            <a:ext cx="720584" cy="7205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2428F22-E1C6-46F1-BB46-1378DB1D0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0673" y="4245943"/>
            <a:ext cx="882602" cy="58733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373007A-8213-4E0D-9DE8-C3265678E2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76506" y="3996394"/>
            <a:ext cx="1269399" cy="6347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831BB30-D111-4093-8880-AA976BE416C5}"/>
              </a:ext>
            </a:extLst>
          </p:cNvPr>
          <p:cNvSpPr/>
          <p:nvPr/>
        </p:nvSpPr>
        <p:spPr>
          <a:xfrm>
            <a:off x="4521534" y="2258240"/>
            <a:ext cx="4065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600" b="1" dirty="0">
                <a:solidFill>
                  <a:srgbClr val="FF0000"/>
                </a:solidFill>
              </a:rPr>
              <a:t>13 ans</a:t>
            </a:r>
            <a:endParaRPr lang="fr-FR" sz="9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3A49F6F-EC7B-492B-80D6-FD2055377D29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001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4442"/>
          <a:stretch/>
        </p:blipFill>
        <p:spPr>
          <a:xfrm rot="1105423">
            <a:off x="4596300" y="1105217"/>
            <a:ext cx="4220368" cy="30246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259">
            <a:off x="2344120" y="1408670"/>
            <a:ext cx="2598539" cy="20869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F11D82-0F4B-4910-9CAE-D642A24D0C0F}"/>
              </a:ext>
            </a:extLst>
          </p:cNvPr>
          <p:cNvSpPr txBox="1"/>
          <p:nvPr/>
        </p:nvSpPr>
        <p:spPr>
          <a:xfrm>
            <a:off x="1959428" y="164239"/>
            <a:ext cx="877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FFFF00"/>
                </a:solidFill>
              </a:rPr>
              <a:t>Limite d’âge : à quoi ça sert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1469" t="15471" r="2229" b="4176"/>
          <a:stretch/>
        </p:blipFill>
        <p:spPr>
          <a:xfrm>
            <a:off x="1353811" y="3356794"/>
            <a:ext cx="5522026" cy="3336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74B4A9D-4447-4DF5-AD3B-4566F1E484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75" t="17813" r="20383" b="17792"/>
          <a:stretch/>
        </p:blipFill>
        <p:spPr>
          <a:xfrm>
            <a:off x="342497" y="2847811"/>
            <a:ext cx="1424519" cy="1416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1643EB-6A67-4C4C-BC89-55C5DE5C0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1593">
            <a:off x="8600304" y="1823010"/>
            <a:ext cx="3353818" cy="47414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84EB25B-ED48-4A28-B0E0-7A1B0D566675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67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8E7B60D-4AED-4AB7-99A6-A34EC3475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73" y="5478460"/>
            <a:ext cx="912364" cy="912364"/>
          </a:xfrm>
          <a:prstGeom prst="rect">
            <a:avLst/>
          </a:prstGeom>
        </p:spPr>
      </p:pic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DFF40933-B3CC-4C80-897F-7932373B28AE}"/>
              </a:ext>
            </a:extLst>
          </p:cNvPr>
          <p:cNvSpPr txBox="1">
            <a:spLocks/>
          </p:cNvSpPr>
          <p:nvPr/>
        </p:nvSpPr>
        <p:spPr>
          <a:xfrm>
            <a:off x="1518343" y="2101687"/>
            <a:ext cx="1692634" cy="5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C000"/>
                </a:solidFill>
              </a:rPr>
              <a:t>200 Md $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D84DCB-FC48-4856-9DB9-0324D3D40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78" t="35067" r="16356" b="35734"/>
          <a:stretch/>
        </p:blipFill>
        <p:spPr>
          <a:xfrm>
            <a:off x="1653792" y="2621171"/>
            <a:ext cx="1248131" cy="5021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3E6540-2729-472F-8C1C-64C96EF1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638" y="4164968"/>
            <a:ext cx="703964" cy="572565"/>
          </a:xfrm>
          <a:prstGeom prst="rect">
            <a:avLst/>
          </a:prstGeom>
        </p:spPr>
      </p:pic>
      <p:sp>
        <p:nvSpPr>
          <p:cNvPr id="19" name="Espace réservé du contenu 7">
            <a:extLst>
              <a:ext uri="{FF2B5EF4-FFF2-40B4-BE49-F238E27FC236}">
                <a16:creationId xmlns:a16="http://schemas.microsoft.com/office/drawing/2014/main" id="{294B686E-93C3-4E47-A420-B29EF5896866}"/>
              </a:ext>
            </a:extLst>
          </p:cNvPr>
          <p:cNvSpPr txBox="1">
            <a:spLocks/>
          </p:cNvSpPr>
          <p:nvPr/>
        </p:nvSpPr>
        <p:spPr>
          <a:xfrm>
            <a:off x="1045203" y="3598650"/>
            <a:ext cx="1491238" cy="479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40 Md $</a:t>
            </a:r>
          </a:p>
        </p:txBody>
      </p:sp>
      <p:sp>
        <p:nvSpPr>
          <p:cNvPr id="24" name="Espace réservé du contenu 7">
            <a:extLst>
              <a:ext uri="{FF2B5EF4-FFF2-40B4-BE49-F238E27FC236}">
                <a16:creationId xmlns:a16="http://schemas.microsoft.com/office/drawing/2014/main" id="{AE28F70F-24A6-4A89-A115-2D9B0EF22882}"/>
              </a:ext>
            </a:extLst>
          </p:cNvPr>
          <p:cNvSpPr txBox="1">
            <a:spLocks/>
          </p:cNvSpPr>
          <p:nvPr/>
        </p:nvSpPr>
        <p:spPr>
          <a:xfrm>
            <a:off x="2074524" y="5081450"/>
            <a:ext cx="1398794" cy="397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0F0"/>
                </a:solidFill>
              </a:rPr>
              <a:t>80 Md $</a:t>
            </a:r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78A7402D-8047-4490-BB0A-0EA18E151EB5}"/>
              </a:ext>
            </a:extLst>
          </p:cNvPr>
          <p:cNvSpPr txBox="1">
            <a:spLocks/>
          </p:cNvSpPr>
          <p:nvPr/>
        </p:nvSpPr>
        <p:spPr>
          <a:xfrm>
            <a:off x="491068" y="0"/>
            <a:ext cx="11472332" cy="677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b="1" dirty="0">
                <a:solidFill>
                  <a:srgbClr val="FFFF00"/>
                </a:solidFill>
              </a:rPr>
              <a:t>A qui appartiennent la plupart des réseaux sociaux ? 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4F4B0B5-B4DA-4CE8-A508-668766373BAB}"/>
              </a:ext>
            </a:extLst>
          </p:cNvPr>
          <p:cNvSpPr/>
          <p:nvPr/>
        </p:nvSpPr>
        <p:spPr>
          <a:xfrm>
            <a:off x="372140" y="1165091"/>
            <a:ext cx="6153108" cy="5713612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F11C138D-5299-431A-A7FA-11EC129BBA22}"/>
              </a:ext>
            </a:extLst>
          </p:cNvPr>
          <p:cNvSpPr txBox="1">
            <a:spLocks/>
          </p:cNvSpPr>
          <p:nvPr/>
        </p:nvSpPr>
        <p:spPr>
          <a:xfrm>
            <a:off x="3919869" y="2082485"/>
            <a:ext cx="1767069" cy="521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C000"/>
                </a:solidFill>
              </a:rPr>
              <a:t>1000 Md $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611A29D-75E8-440A-9FE5-408A21CDA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437" y="2588187"/>
            <a:ext cx="1611662" cy="6057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BBA97C3-A711-4A79-A439-E2F6CF163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762" y="3506052"/>
            <a:ext cx="830878" cy="83087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3B0A04A-3E6A-4D36-992E-0F458447B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084" y="3506052"/>
            <a:ext cx="830877" cy="83087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24395B8-972F-45FA-ABE5-F45B1786D1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157">
            <a:off x="5765745" y="1322081"/>
            <a:ext cx="1929002" cy="1462453"/>
          </a:xfrm>
          <a:prstGeom prst="rect">
            <a:avLst/>
          </a:prstGeom>
        </p:spPr>
      </p:pic>
      <p:sp>
        <p:nvSpPr>
          <p:cNvPr id="29" name="Espace réservé du contenu 7">
            <a:extLst>
              <a:ext uri="{FF2B5EF4-FFF2-40B4-BE49-F238E27FC236}">
                <a16:creationId xmlns:a16="http://schemas.microsoft.com/office/drawing/2014/main" id="{10AD81A0-ACB2-47AD-88B3-02AB2778F63B}"/>
              </a:ext>
            </a:extLst>
          </p:cNvPr>
          <p:cNvSpPr txBox="1">
            <a:spLocks/>
          </p:cNvSpPr>
          <p:nvPr/>
        </p:nvSpPr>
        <p:spPr>
          <a:xfrm>
            <a:off x="6825049" y="3452158"/>
            <a:ext cx="5325048" cy="1128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C000"/>
                </a:solidFill>
              </a:rPr>
              <a:t>Comment gagnent-ils de l’argent ?</a:t>
            </a:r>
            <a:endParaRPr lang="fr-FR" sz="2600" b="1" dirty="0">
              <a:solidFill>
                <a:srgbClr val="FFC000"/>
              </a:solidFill>
            </a:endParaRPr>
          </a:p>
        </p:txBody>
      </p:sp>
      <p:sp>
        <p:nvSpPr>
          <p:cNvPr id="30" name="Espace réservé du contenu 7">
            <a:extLst>
              <a:ext uri="{FF2B5EF4-FFF2-40B4-BE49-F238E27FC236}">
                <a16:creationId xmlns:a16="http://schemas.microsoft.com/office/drawing/2014/main" id="{40A6889C-487E-4244-891F-3160C369A579}"/>
              </a:ext>
            </a:extLst>
          </p:cNvPr>
          <p:cNvSpPr txBox="1">
            <a:spLocks/>
          </p:cNvSpPr>
          <p:nvPr/>
        </p:nvSpPr>
        <p:spPr>
          <a:xfrm>
            <a:off x="6096000" y="4347523"/>
            <a:ext cx="6326688" cy="164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00FF00"/>
                </a:solidFill>
              </a:rPr>
              <a:t>Publicité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00FF00"/>
                </a:solidFill>
              </a:rPr>
              <a:t>et vente des données personnelles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ACD2CA-0B5B-496C-8AF8-8B8CA80E9F9F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A8C68F-CD08-4A1E-B4B3-56D243AE7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5729" y="4525549"/>
            <a:ext cx="835348" cy="83839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E936806-AFD8-47FA-9645-2C55A8BB97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392" t="31445" r="18909" b="32138"/>
          <a:stretch/>
        </p:blipFill>
        <p:spPr>
          <a:xfrm>
            <a:off x="8802357" y="2406408"/>
            <a:ext cx="1343221" cy="4658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1A5509-B93A-46AC-802C-21307CCE90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481">
            <a:off x="10292821" y="903922"/>
            <a:ext cx="1524000" cy="15240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72F2A628-F75F-47A0-8D72-BDBBC6EA68A4}"/>
              </a:ext>
            </a:extLst>
          </p:cNvPr>
          <p:cNvSpPr/>
          <p:nvPr/>
        </p:nvSpPr>
        <p:spPr>
          <a:xfrm>
            <a:off x="8443426" y="1731847"/>
            <a:ext cx="2088293" cy="1743879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1F2F60-9794-430A-A203-5742456C7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51" t="17587" r="15774" b="70250"/>
          <a:stretch/>
        </p:blipFill>
        <p:spPr>
          <a:xfrm>
            <a:off x="1865375" y="96665"/>
            <a:ext cx="8456371" cy="10844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6A4564-3CC9-4C80-8EC8-73F804FEF743}"/>
              </a:ext>
            </a:extLst>
          </p:cNvPr>
          <p:cNvSpPr txBox="1"/>
          <p:nvPr/>
        </p:nvSpPr>
        <p:spPr>
          <a:xfrm>
            <a:off x="3433778" y="6515114"/>
            <a:ext cx="616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C000"/>
                </a:solidFill>
              </a:rPr>
              <a:t>Etude réalisée en ligne du 3 au 31 janvier 2017 auprès de 8362 jeunes âgés de 11 à 18 ans – Génération Numérique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21BAEF-388D-463A-8E71-5FE751707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51" t="30039" r="15774" b="10679"/>
          <a:stretch/>
        </p:blipFill>
        <p:spPr>
          <a:xfrm>
            <a:off x="1865374" y="1181100"/>
            <a:ext cx="8456371" cy="52853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05F2EF-3C8C-4F77-9D9E-9995564BDBBF}"/>
              </a:ext>
            </a:extLst>
          </p:cNvPr>
          <p:cNvSpPr txBox="1"/>
          <p:nvPr/>
        </p:nvSpPr>
        <p:spPr>
          <a:xfrm>
            <a:off x="11710086" y="6563465"/>
            <a:ext cx="481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0157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840</Words>
  <Application>Microsoft Office PowerPoint</Application>
  <PresentationFormat>Grand écran</PresentationFormat>
  <Paragraphs>198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Durée du sommeil recommandée ?</vt:lpstr>
      <vt:lpstr>Présentation PowerPoint</vt:lpstr>
      <vt:lpstr>Les différentes formes de harcèlement</vt:lpstr>
      <vt:lpstr>Les différentes formes de harcèlement</vt:lpstr>
      <vt:lpstr>HARCELEMENT : CE QUE DIT LA LOI</vt:lpstr>
      <vt:lpstr>Harcèlement</vt:lpstr>
      <vt:lpstr>Présentation PowerPoint</vt:lpstr>
      <vt:lpstr>Que faire en cas de problème  sur un réseau social?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ERIK THIERRY</dc:creator>
  <cp:lastModifiedBy>ERIK THIERRY</cp:lastModifiedBy>
  <cp:revision>152</cp:revision>
  <dcterms:created xsi:type="dcterms:W3CDTF">2018-04-07T16:48:54Z</dcterms:created>
  <dcterms:modified xsi:type="dcterms:W3CDTF">2022-09-10T15:28:18Z</dcterms:modified>
</cp:coreProperties>
</file>